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7" r:id="rId2"/>
    <p:sldId id="521" r:id="rId3"/>
    <p:sldId id="533" r:id="rId4"/>
    <p:sldId id="270" r:id="rId5"/>
    <p:sldId id="510" r:id="rId6"/>
    <p:sldId id="532" r:id="rId7"/>
    <p:sldId id="534" r:id="rId8"/>
    <p:sldId id="535" r:id="rId9"/>
    <p:sldId id="531" r:id="rId10"/>
    <p:sldId id="527" r:id="rId11"/>
    <p:sldId id="528" r:id="rId12"/>
    <p:sldId id="526" r:id="rId13"/>
    <p:sldId id="536" r:id="rId14"/>
    <p:sldId id="309" r:id="rId15"/>
    <p:sldId id="501" r:id="rId16"/>
  </p:sldIdLst>
  <p:sldSz cx="9144000" cy="5143500" type="screen16x9"/>
  <p:notesSz cx="7099300" cy="93853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A47"/>
    <a:srgbClr val="CA494A"/>
    <a:srgbClr val="EEEEEE"/>
    <a:srgbClr val="F7F9FA"/>
    <a:srgbClr val="262A2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95036" autoAdjust="0"/>
  </p:normalViewPr>
  <p:slideViewPr>
    <p:cSldViewPr snapToGrid="0" snapToObjects="1">
      <p:cViewPr varScale="1">
        <p:scale>
          <a:sx n="148" d="100"/>
          <a:sy n="148" d="100"/>
        </p:scale>
        <p:origin x="3442" y="10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35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Kennedy" userId="6750e911-45d5-429a-82c2-ddbe9e9cc76d" providerId="ADAL" clId="{9508C4C0-FBA6-4373-B797-ED7EB419E3E2}"/>
    <pc:docChg chg="undo custSel modSld">
      <pc:chgData name="Tim Kennedy" userId="6750e911-45d5-429a-82c2-ddbe9e9cc76d" providerId="ADAL" clId="{9508C4C0-FBA6-4373-B797-ED7EB419E3E2}" dt="2026-04-20T18:17:58.350" v="4" actId="478"/>
      <pc:docMkLst>
        <pc:docMk/>
      </pc:docMkLst>
      <pc:sldChg chg="addSp delSp modSp mod">
        <pc:chgData name="Tim Kennedy" userId="6750e911-45d5-429a-82c2-ddbe9e9cc76d" providerId="ADAL" clId="{9508C4C0-FBA6-4373-B797-ED7EB419E3E2}" dt="2026-04-20T18:17:58.350" v="4" actId="478"/>
        <pc:sldMkLst>
          <pc:docMk/>
          <pc:sldMk cId="3108199976" sldId="537"/>
        </pc:sldMkLst>
        <pc:spChg chg="add del mod">
          <ac:chgData name="Tim Kennedy" userId="6750e911-45d5-429a-82c2-ddbe9e9cc76d" providerId="ADAL" clId="{9508C4C0-FBA6-4373-B797-ED7EB419E3E2}" dt="2026-04-20T18:17:56.766" v="3" actId="478"/>
          <ac:spMkLst>
            <pc:docMk/>
            <pc:sldMk cId="3108199976" sldId="537"/>
            <ac:spMk id="17" creationId="{C147A52A-1318-1E38-DE1F-E7EA4ED4D3B0}"/>
          </ac:spMkLst>
        </pc:spChg>
        <pc:spChg chg="add del">
          <ac:chgData name="Tim Kennedy" userId="6750e911-45d5-429a-82c2-ddbe9e9cc76d" providerId="ADAL" clId="{9508C4C0-FBA6-4373-B797-ED7EB419E3E2}" dt="2026-04-20T18:17:58.350" v="4" actId="478"/>
          <ac:spMkLst>
            <pc:docMk/>
            <pc:sldMk cId="3108199976" sldId="537"/>
            <ac:spMk id="18" creationId="{423095BB-EEBD-E346-78DB-38BB152A49B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397F8F-059C-6401-6DF8-D64C593CD2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105494" tIns="52747" rIns="105494" bIns="52747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3172C-76C4-1797-49A9-5E23329A43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0746" y="0"/>
            <a:ext cx="3076363" cy="470895"/>
          </a:xfrm>
          <a:prstGeom prst="rect">
            <a:avLst/>
          </a:prstGeom>
        </p:spPr>
        <p:txBody>
          <a:bodyPr vert="horz" lIns="105494" tIns="52747" rIns="105494" bIns="52747" rtlCol="0"/>
          <a:lstStyle>
            <a:lvl1pPr algn="r">
              <a:defRPr sz="1400"/>
            </a:lvl1pPr>
          </a:lstStyle>
          <a:p>
            <a:fld id="{B15908FE-CA5B-45E7-B8CE-F0C1CEEA157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FA19C-CD16-32B2-D11B-5319F26A4E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105494" tIns="52747" rIns="105494" bIns="52747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3337A-7828-D69E-2D86-4D30CFDC8F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0746" y="8914407"/>
            <a:ext cx="3076363" cy="470894"/>
          </a:xfrm>
          <a:prstGeom prst="rect">
            <a:avLst/>
          </a:prstGeom>
        </p:spPr>
        <p:txBody>
          <a:bodyPr vert="horz" lIns="105494" tIns="52747" rIns="105494" bIns="52747" rtlCol="0" anchor="b"/>
          <a:lstStyle>
            <a:lvl1pPr algn="r">
              <a:defRPr sz="1400"/>
            </a:lvl1pPr>
          </a:lstStyle>
          <a:p>
            <a:fld id="{45546EBD-5FF8-446F-A66C-0D214C23F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1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24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a9e31d719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a9e31d7196_0_58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223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683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543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861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329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5494" tIns="52747" rIns="105494" bIns="52747"/>
          <a:lstStyle/>
          <a:p>
            <a:pPr defTabSz="1119406"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105494" tIns="52747" rIns="105494" bIns="52747"/>
          <a:lstStyle/>
          <a:p>
            <a:pPr algn="r" defTabSz="1054943">
              <a:defRPr/>
            </a:pPr>
            <a:fld id="{0D4CB969-7E02-4DE0-9F0A-D75E5D8C649F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algn="r" defTabSz="1054943">
                <a:defRPr/>
              </a:pPr>
              <a:t>15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863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5494" tIns="52747" rIns="105494" bIns="5274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5494" tIns="52747" rIns="105494" bIns="52747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8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79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5494" tIns="52747" rIns="105494" bIns="5274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5494" tIns="52747" rIns="105494" bIns="52747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74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5494" tIns="52747" rIns="105494" bIns="5274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5494" tIns="52747" rIns="105494" bIns="52747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7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81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033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65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9e755773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03375" y="703263"/>
            <a:ext cx="6257925" cy="3519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9e755773e_0_46:notes"/>
          <p:cNvSpPr txBox="1">
            <a:spLocks noGrp="1"/>
          </p:cNvSpPr>
          <p:nvPr>
            <p:ph type="body" idx="1"/>
          </p:nvPr>
        </p:nvSpPr>
        <p:spPr>
          <a:xfrm>
            <a:off x="946573" y="4458018"/>
            <a:ext cx="7572587" cy="4223385"/>
          </a:xfrm>
          <a:prstGeom prst="rect">
            <a:avLst/>
          </a:prstGeom>
        </p:spPr>
        <p:txBody>
          <a:bodyPr spcFirstLastPara="1" wrap="square" lIns="105477" tIns="105477" rIns="105477" bIns="105477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8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23656-FD2B-323A-92B0-0BC5D7543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0392" y="481584"/>
            <a:ext cx="1440180" cy="4800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3ACC8AF-3C48-5944-ADC4-081194A273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65365"/>
            <a:ext cx="9144000" cy="4212771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82E2512-FD79-EC40-9EF4-2248E51D8B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9425" y="809835"/>
            <a:ext cx="3238500" cy="3868301"/>
          </a:xfrm>
          <a:custGeom>
            <a:avLst/>
            <a:gdLst>
              <a:gd name="connsiteX0" fmla="*/ 0 w 4318000"/>
              <a:gd name="connsiteY0" fmla="*/ 0 h 5157735"/>
              <a:gd name="connsiteX1" fmla="*/ 4318000 w 4318000"/>
              <a:gd name="connsiteY1" fmla="*/ 0 h 5157735"/>
              <a:gd name="connsiteX2" fmla="*/ 4318000 w 4318000"/>
              <a:gd name="connsiteY2" fmla="*/ 5157735 h 5157735"/>
              <a:gd name="connsiteX3" fmla="*/ 0 w 4318000"/>
              <a:gd name="connsiteY3" fmla="*/ 5157735 h 515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0" h="5157735">
                <a:moveTo>
                  <a:pt x="0" y="0"/>
                </a:moveTo>
                <a:lnTo>
                  <a:pt x="4318000" y="0"/>
                </a:lnTo>
                <a:lnTo>
                  <a:pt x="4318000" y="5157735"/>
                </a:lnTo>
                <a:lnTo>
                  <a:pt x="0" y="515773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3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s text 2" userDrawn="1">
  <p:cSld name="One columns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77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712657" y="3466575"/>
            <a:ext cx="3265500" cy="10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Open Sans"/>
              <a:buNone/>
              <a:defRPr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709550" y="2372025"/>
            <a:ext cx="32655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  <a:defRPr sz="14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Montserrat Medium"/>
              <a:buNone/>
              <a:defRPr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9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8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6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2" r:id="rId2"/>
    <p:sldLayoutId id="2147483713" r:id="rId3"/>
    <p:sldLayoutId id="2147483714" r:id="rId4"/>
    <p:sldLayoutId id="2147483715" r:id="rId5"/>
    <p:sldLayoutId id="2147483706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41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1">
            <a:extLst>
              <a:ext uri="{FF2B5EF4-FFF2-40B4-BE49-F238E27FC236}">
                <a16:creationId xmlns:a16="http://schemas.microsoft.com/office/drawing/2014/main" id="{43FCE742-CF81-A6C2-5B51-92092B064D34}"/>
              </a:ext>
            </a:extLst>
          </p:cNvPr>
          <p:cNvSpPr/>
          <p:nvPr/>
        </p:nvSpPr>
        <p:spPr>
          <a:xfrm>
            <a:off x="601226" y="2587413"/>
            <a:ext cx="3266831" cy="1850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spc="-24" dirty="0">
                <a:solidFill>
                  <a:schemeClr val="bg1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Partner  </a:t>
            </a:r>
          </a:p>
          <a:p>
            <a:pPr marL="0" marR="0" lvl="0" indent="0" algn="l" defTabSz="914400" rtl="0" eaLnBrk="1" fontAlgn="auto" latinLnBrk="0" hangingPunct="1">
              <a:lnSpc>
                <a:spcPts val="4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spc="-24" dirty="0">
                <a:solidFill>
                  <a:schemeClr val="bg1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Program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26FBB7BB-513F-D9E1-D884-BF0C63E5CD5E}"/>
              </a:ext>
            </a:extLst>
          </p:cNvPr>
          <p:cNvSpPr/>
          <p:nvPr/>
        </p:nvSpPr>
        <p:spPr>
          <a:xfrm>
            <a:off x="601226" y="2171396"/>
            <a:ext cx="2743200" cy="2085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bg1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Catalyst Group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D6C076FA-C7FB-6BA6-8965-0A4A675D07E4}"/>
              </a:ext>
            </a:extLst>
          </p:cNvPr>
          <p:cNvSpPr/>
          <p:nvPr/>
        </p:nvSpPr>
        <p:spPr>
          <a:xfrm>
            <a:off x="424778" y="333375"/>
            <a:ext cx="27432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0" spc="360" dirty="0">
                <a:solidFill>
                  <a:srgbClr val="F3F5F2"/>
                </a:solidFill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ADNET Technologies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5FA672D7-7091-64A7-7E11-BC830C10D2C5}"/>
              </a:ext>
            </a:extLst>
          </p:cNvPr>
          <p:cNvSpPr/>
          <p:nvPr/>
        </p:nvSpPr>
        <p:spPr>
          <a:xfrm>
            <a:off x="404166" y="573881"/>
            <a:ext cx="381000" cy="0"/>
          </a:xfrm>
          <a:prstGeom prst="line">
            <a:avLst/>
          </a:prstGeom>
          <a:solidFill>
            <a:srgbClr val="F3F5F2"/>
          </a:solidFill>
          <a:ln w="5292">
            <a:solidFill>
              <a:schemeClr val="bg1"/>
            </a:solidFill>
            <a:prstDash val="solid"/>
            <a:headEnd type="none"/>
            <a:tailEnd type="none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172;p33">
            <a:extLst>
              <a:ext uri="{FF2B5EF4-FFF2-40B4-BE49-F238E27FC236}">
                <a16:creationId xmlns:a16="http://schemas.microsoft.com/office/drawing/2014/main" id="{A243D6E9-525B-8A6A-D313-4B43F80BA708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solidFill>
            <a:srgbClr val="3D3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CABAB192-C0C7-044D-22C1-3C48DE6618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15" r="16415"/>
          <a:stretch/>
        </p:blipFill>
        <p:spPr>
          <a:xfrm>
            <a:off x="4298703" y="326229"/>
            <a:ext cx="4523634" cy="44897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C0BD8C0-0E5A-D92D-C508-F733A987B0ED}"/>
              </a:ext>
            </a:extLst>
          </p:cNvPr>
          <p:cNvGrpSpPr/>
          <p:nvPr/>
        </p:nvGrpSpPr>
        <p:grpSpPr>
          <a:xfrm>
            <a:off x="844117" y="2171396"/>
            <a:ext cx="3266831" cy="2266195"/>
            <a:chOff x="601226" y="2171396"/>
            <a:chExt cx="3266831" cy="2266195"/>
          </a:xfrm>
        </p:grpSpPr>
        <p:sp>
          <p:nvSpPr>
            <p:cNvPr id="14" name="Text 1">
              <a:extLst>
                <a:ext uri="{FF2B5EF4-FFF2-40B4-BE49-F238E27FC236}">
                  <a16:creationId xmlns:a16="http://schemas.microsoft.com/office/drawing/2014/main" id="{2BB2686C-DAF5-849C-B7FF-3BD205D1F355}"/>
                </a:ext>
              </a:extLst>
            </p:cNvPr>
            <p:cNvSpPr/>
            <p:nvPr/>
          </p:nvSpPr>
          <p:spPr>
            <a:xfrm>
              <a:off x="601226" y="2587413"/>
              <a:ext cx="3266831" cy="185017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4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spc="-24" dirty="0">
                  <a:solidFill>
                    <a:schemeClr val="bg1"/>
                  </a:solidFill>
                  <a:latin typeface="Poppins SemiBold" panose="00000700000000000000" pitchFamily="2" charset="0"/>
                  <a:ea typeface="Manrope" pitchFamily="34" charset="-122"/>
                  <a:cs typeface="Poppins SemiBold" panose="00000700000000000000" pitchFamily="2" charset="0"/>
                </a:rPr>
                <a:t>Partner  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spc="-24" dirty="0">
                  <a:solidFill>
                    <a:schemeClr val="bg1"/>
                  </a:solidFill>
                  <a:latin typeface="Poppins SemiBold" panose="00000700000000000000" pitchFamily="2" charset="0"/>
                  <a:ea typeface="Manrope" pitchFamily="34" charset="-122"/>
                  <a:cs typeface="Poppins SemiBold" panose="00000700000000000000" pitchFamily="2" charset="0"/>
                </a:rPr>
                <a:t>Program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5" name="Text 2">
              <a:extLst>
                <a:ext uri="{FF2B5EF4-FFF2-40B4-BE49-F238E27FC236}">
                  <a16:creationId xmlns:a16="http://schemas.microsoft.com/office/drawing/2014/main" id="{BC1D4B32-03BB-C056-BFA8-FD421E189597}"/>
                </a:ext>
              </a:extLst>
            </p:cNvPr>
            <p:cNvSpPr/>
            <p:nvPr/>
          </p:nvSpPr>
          <p:spPr>
            <a:xfrm>
              <a:off x="601226" y="3895117"/>
              <a:ext cx="2743200" cy="20853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1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srgbClr val="CA494A"/>
                  </a:solidFill>
                  <a:latin typeface="Poppins SemiBold" panose="00000700000000000000" pitchFamily="2" charset="0"/>
                  <a:ea typeface="Manrope" pitchFamily="34" charset="-122"/>
                  <a:cs typeface="Poppins SemiBold" panose="00000700000000000000" pitchFamily="2" charset="0"/>
                </a:rPr>
                <a:t>Become a partner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A494A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6" name="Text 2">
              <a:extLst>
                <a:ext uri="{FF2B5EF4-FFF2-40B4-BE49-F238E27FC236}">
                  <a16:creationId xmlns:a16="http://schemas.microsoft.com/office/drawing/2014/main" id="{C0414908-3A2E-C362-8465-55B41AFA31D2}"/>
                </a:ext>
              </a:extLst>
            </p:cNvPr>
            <p:cNvSpPr/>
            <p:nvPr/>
          </p:nvSpPr>
          <p:spPr>
            <a:xfrm>
              <a:off x="601226" y="2171396"/>
              <a:ext cx="2743200" cy="20853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1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bg1"/>
                  </a:solidFill>
                  <a:latin typeface="Poppins SemiBold" panose="00000700000000000000" pitchFamily="2" charset="0"/>
                  <a:ea typeface="Manrope" pitchFamily="34" charset="-122"/>
                  <a:cs typeface="Poppins SemiBold" panose="00000700000000000000" pitchFamily="2" charset="0"/>
                </a:rPr>
                <a:t>Catalyst Group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199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70CC44B1-B948-F956-92F8-3D7C377BA1EB}"/>
              </a:ext>
            </a:extLst>
          </p:cNvPr>
          <p:cNvSpPr/>
          <p:nvPr/>
        </p:nvSpPr>
        <p:spPr>
          <a:xfrm>
            <a:off x="317324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6B54-4696-05EB-4482-625804A2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  <p:sp>
        <p:nvSpPr>
          <p:cNvPr id="5" name="Text 8">
            <a:extLst>
              <a:ext uri="{FF2B5EF4-FFF2-40B4-BE49-F238E27FC236}">
                <a16:creationId xmlns:a16="http://schemas.microsoft.com/office/drawing/2014/main" id="{EEB24C49-9349-0F9C-9DC2-B16E3CF91C5D}"/>
              </a:ext>
            </a:extLst>
          </p:cNvPr>
          <p:cNvSpPr/>
          <p:nvPr/>
        </p:nvSpPr>
        <p:spPr>
          <a:xfrm>
            <a:off x="850392" y="1275750"/>
            <a:ext cx="3157728" cy="1225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Cybersecurity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We empower organizations to fortify their defenses and stay ahead of potential security breaches.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58590-4027-7DEF-01EE-502C3FDEE0C3}"/>
              </a:ext>
            </a:extLst>
          </p:cNvPr>
          <p:cNvSpPr txBox="1"/>
          <p:nvPr/>
        </p:nvSpPr>
        <p:spPr>
          <a:xfrm>
            <a:off x="1243584" y="2773467"/>
            <a:ext cx="334127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Protect your brand</a:t>
            </a: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endParaRPr lang="en-US" sz="1050" kern="100" dirty="0">
              <a:solidFill>
                <a:srgbClr val="FFFFFF"/>
              </a:solidFill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C</a:t>
            </a:r>
            <a:r>
              <a:rPr lang="en-US" sz="1050" kern="100" dirty="0">
                <a:solidFill>
                  <a:srgbClr val="FFFFFF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omprehensive assessment of vulnerabilities and risk factors</a:t>
            </a:r>
          </a:p>
          <a:p>
            <a:pPr>
              <a:defRPr/>
            </a:pP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Recognizing and intercepting threats before they make an impact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Flag with solid fill">
            <a:extLst>
              <a:ext uri="{FF2B5EF4-FFF2-40B4-BE49-F238E27FC236}">
                <a16:creationId xmlns:a16="http://schemas.microsoft.com/office/drawing/2014/main" id="{E6D3C282-9156-AAD2-672D-8E84A06585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392" y="2713946"/>
            <a:ext cx="365760" cy="365760"/>
          </a:xfrm>
          <a:prstGeom prst="rect">
            <a:avLst/>
          </a:prstGeom>
        </p:spPr>
      </p:pic>
      <p:pic>
        <p:nvPicPr>
          <p:cNvPr id="8" name="Graphic 7" descr="Checklist with solid fill">
            <a:extLst>
              <a:ext uri="{FF2B5EF4-FFF2-40B4-BE49-F238E27FC236}">
                <a16:creationId xmlns:a16="http://schemas.microsoft.com/office/drawing/2014/main" id="{AA7844AA-BEEB-DE87-F2D5-3EDB70EA76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2768" y="3113794"/>
            <a:ext cx="365760" cy="365760"/>
          </a:xfrm>
          <a:prstGeom prst="rect">
            <a:avLst/>
          </a:prstGeom>
        </p:spPr>
      </p:pic>
      <p:pic>
        <p:nvPicPr>
          <p:cNvPr id="9" name="Graphic 8" descr="Target with solid fill">
            <a:extLst>
              <a:ext uri="{FF2B5EF4-FFF2-40B4-BE49-F238E27FC236}">
                <a16:creationId xmlns:a16="http://schemas.microsoft.com/office/drawing/2014/main" id="{CF9B3B52-9F2C-0741-F4E8-E33062C585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49665" y="3592431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98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70CC44B1-B948-F956-92F8-3D7C377BA1EB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6B54-4696-05EB-4482-625804A2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  <p:sp>
        <p:nvSpPr>
          <p:cNvPr id="5" name="Text 8">
            <a:extLst>
              <a:ext uri="{FF2B5EF4-FFF2-40B4-BE49-F238E27FC236}">
                <a16:creationId xmlns:a16="http://schemas.microsoft.com/office/drawing/2014/main" id="{4821A03C-7885-90BF-258D-FB47EAC2D990}"/>
              </a:ext>
            </a:extLst>
          </p:cNvPr>
          <p:cNvSpPr/>
          <p:nvPr/>
        </p:nvSpPr>
        <p:spPr>
          <a:xfrm>
            <a:off x="850392" y="1275750"/>
            <a:ext cx="5150358" cy="1225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Unified Communications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Seamlessly connect through instant calling, conferencing, messaging, video, and screen sharing, whether it's with individuals or entire groups.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B73E9-1372-D03C-0432-619B899A90D4}"/>
              </a:ext>
            </a:extLst>
          </p:cNvPr>
          <p:cNvSpPr txBox="1"/>
          <p:nvPr/>
        </p:nvSpPr>
        <p:spPr>
          <a:xfrm>
            <a:off x="1243584" y="2770632"/>
            <a:ext cx="306453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Streamline communication channels</a:t>
            </a:r>
          </a:p>
          <a:p>
            <a:pPr>
              <a:defRPr/>
            </a:pPr>
            <a:endParaRPr lang="en-US" sz="1050" kern="100" dirty="0">
              <a:solidFill>
                <a:srgbClr val="FFFFFF"/>
              </a:solidFill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Enhanced team collaboration</a:t>
            </a:r>
          </a:p>
          <a:p>
            <a:pPr>
              <a:defRPr/>
            </a:pP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Reduce operational costs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phic 1" descr="Web cam with solid fill">
            <a:extLst>
              <a:ext uri="{FF2B5EF4-FFF2-40B4-BE49-F238E27FC236}">
                <a16:creationId xmlns:a16="http://schemas.microsoft.com/office/drawing/2014/main" id="{E555BB7E-85A0-DED5-BACF-313BE3FBC5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9665" y="2699459"/>
            <a:ext cx="365760" cy="365760"/>
          </a:xfrm>
          <a:prstGeom prst="rect">
            <a:avLst/>
          </a:prstGeom>
        </p:spPr>
      </p:pic>
      <p:pic>
        <p:nvPicPr>
          <p:cNvPr id="3" name="Graphic 2" descr="Group brainstorm with solid fill">
            <a:extLst>
              <a:ext uri="{FF2B5EF4-FFF2-40B4-BE49-F238E27FC236}">
                <a16:creationId xmlns:a16="http://schemas.microsoft.com/office/drawing/2014/main" id="{CC7CF1EA-56EE-3E7C-4A7B-6E7FADDC4E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2042" y="3009021"/>
            <a:ext cx="365760" cy="365760"/>
          </a:xfrm>
          <a:prstGeom prst="rect">
            <a:avLst/>
          </a:prstGeom>
        </p:spPr>
      </p:pic>
      <p:pic>
        <p:nvPicPr>
          <p:cNvPr id="8" name="Graphic 7" descr="Line arrow: Horizontal U-turn with solid fill">
            <a:extLst>
              <a:ext uri="{FF2B5EF4-FFF2-40B4-BE49-F238E27FC236}">
                <a16:creationId xmlns:a16="http://schemas.microsoft.com/office/drawing/2014/main" id="{5184803D-DA65-FD5C-46EE-0E6D12C427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2043" y="3344777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1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70CC44B1-B948-F956-92F8-3D7C377BA1EB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6B54-4696-05EB-4482-625804A2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  <p:sp>
        <p:nvSpPr>
          <p:cNvPr id="5" name="Text 8">
            <a:extLst>
              <a:ext uri="{FF2B5EF4-FFF2-40B4-BE49-F238E27FC236}">
                <a16:creationId xmlns:a16="http://schemas.microsoft.com/office/drawing/2014/main" id="{A31DF037-18F7-AC9E-AF24-AD3EC17190DD}"/>
              </a:ext>
            </a:extLst>
          </p:cNvPr>
          <p:cNvSpPr/>
          <p:nvPr/>
        </p:nvSpPr>
        <p:spPr>
          <a:xfrm>
            <a:off x="850392" y="1275750"/>
            <a:ext cx="4543139" cy="10264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Mobility Optimization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pc="-24" dirty="0">
                <a:solidFill>
                  <a:schemeClr val="bg1"/>
                </a:solidFill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Reduce costs and streamline mobility management with no changes in carriers, devices or contract terms</a:t>
            </a: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8286E-E3CB-BC77-37EA-5C773FAC7F60}"/>
              </a:ext>
            </a:extLst>
          </p:cNvPr>
          <p:cNvSpPr txBox="1"/>
          <p:nvPr/>
        </p:nvSpPr>
        <p:spPr>
          <a:xfrm>
            <a:off x="1243584" y="2642616"/>
            <a:ext cx="306453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Lower operational costs</a:t>
            </a: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endParaRPr lang="en-US" sz="1050" kern="100" dirty="0">
              <a:solidFill>
                <a:srgbClr val="FFFFFF"/>
              </a:solidFill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Improved mobility management</a:t>
            </a: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Enhanced productivity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phic 1" descr="Back with solid fill">
            <a:extLst>
              <a:ext uri="{FF2B5EF4-FFF2-40B4-BE49-F238E27FC236}">
                <a16:creationId xmlns:a16="http://schemas.microsoft.com/office/drawing/2014/main" id="{86C74EA3-C6A8-C155-6EB6-36B54B5838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849665" y="2570871"/>
            <a:ext cx="365760" cy="365760"/>
          </a:xfrm>
          <a:prstGeom prst="rect">
            <a:avLst/>
          </a:prstGeom>
        </p:spPr>
      </p:pic>
      <p:pic>
        <p:nvPicPr>
          <p:cNvPr id="3" name="Graphic 2" descr="Gears with solid fill">
            <a:extLst>
              <a:ext uri="{FF2B5EF4-FFF2-40B4-BE49-F238E27FC236}">
                <a16:creationId xmlns:a16="http://schemas.microsoft.com/office/drawing/2014/main" id="{0602FCF4-3E35-8EB8-FA5A-FA9AAFFA0C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1068" y="2906151"/>
            <a:ext cx="365760" cy="365760"/>
          </a:xfrm>
          <a:prstGeom prst="rect">
            <a:avLst/>
          </a:prstGeom>
        </p:spPr>
      </p:pic>
      <p:pic>
        <p:nvPicPr>
          <p:cNvPr id="8" name="Graphic 7" descr="Business Growth with solid fill">
            <a:extLst>
              <a:ext uri="{FF2B5EF4-FFF2-40B4-BE49-F238E27FC236}">
                <a16:creationId xmlns:a16="http://schemas.microsoft.com/office/drawing/2014/main" id="{B01CEF01-754B-4CDE-2643-68B525C620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49665" y="3216711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9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70CC44B1-B948-F956-92F8-3D7C377BA1EB}"/>
              </a:ext>
            </a:extLst>
          </p:cNvPr>
          <p:cNvSpPr/>
          <p:nvPr/>
        </p:nvSpPr>
        <p:spPr>
          <a:xfrm>
            <a:off x="323828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6B54-4696-05EB-4482-625804A2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  <p:sp>
        <p:nvSpPr>
          <p:cNvPr id="5" name="Text 8">
            <a:extLst>
              <a:ext uri="{FF2B5EF4-FFF2-40B4-BE49-F238E27FC236}">
                <a16:creationId xmlns:a16="http://schemas.microsoft.com/office/drawing/2014/main" id="{7C8108C2-90CD-C3AC-65D7-3540AC42BFC4}"/>
              </a:ext>
            </a:extLst>
          </p:cNvPr>
          <p:cNvSpPr/>
          <p:nvPr/>
        </p:nvSpPr>
        <p:spPr>
          <a:xfrm>
            <a:off x="850392" y="1280160"/>
            <a:ext cx="5893308" cy="10264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Expense Management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pc="-24" dirty="0">
                <a:solidFill>
                  <a:schemeClr val="bg1"/>
                </a:solidFill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A </a:t>
            </a: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meticulous </a:t>
            </a:r>
            <a:r>
              <a:rPr lang="en-US" sz="1200" kern="0" spc="-24" dirty="0">
                <a:solidFill>
                  <a:schemeClr val="bg1"/>
                </a:solidFill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audit</a:t>
            </a: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 of telecom bills and contracts to identify discrepancies, reduce costs, and uncover hidden charges.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669D7-9304-8F68-E332-3F11AFE6E741}"/>
              </a:ext>
            </a:extLst>
          </p:cNvPr>
          <p:cNvSpPr txBox="1"/>
          <p:nvPr/>
        </p:nvSpPr>
        <p:spPr>
          <a:xfrm>
            <a:off x="1243584" y="2642616"/>
            <a:ext cx="256047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Optimize and control costs </a:t>
            </a: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endParaRPr lang="en-US" sz="1050" kern="100" dirty="0">
              <a:solidFill>
                <a:srgbClr val="FFFFFF"/>
              </a:solidFill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Clear detailed inventory of all </a:t>
            </a: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voice, data and mobility services</a:t>
            </a: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endParaRPr lang="en-US" sz="1050" kern="1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Streamline multiple carrier bills </a:t>
            </a:r>
          </a:p>
          <a:p>
            <a:pPr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into one invoice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phic 1" descr="Back with solid fill">
            <a:extLst>
              <a:ext uri="{FF2B5EF4-FFF2-40B4-BE49-F238E27FC236}">
                <a16:creationId xmlns:a16="http://schemas.microsoft.com/office/drawing/2014/main" id="{B03FD510-93BC-5F83-7995-948E52EE59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849665" y="2570871"/>
            <a:ext cx="365760" cy="365760"/>
          </a:xfrm>
          <a:prstGeom prst="rect">
            <a:avLst/>
          </a:prstGeom>
        </p:spPr>
      </p:pic>
      <p:pic>
        <p:nvPicPr>
          <p:cNvPr id="3" name="Graphic 2" descr="Fast Forward with solid fill">
            <a:extLst>
              <a:ext uri="{FF2B5EF4-FFF2-40B4-BE49-F238E27FC236}">
                <a16:creationId xmlns:a16="http://schemas.microsoft.com/office/drawing/2014/main" id="{3BAB3B00-145F-5145-6A22-87CD3EB5E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3888" y="2973890"/>
            <a:ext cx="365760" cy="365760"/>
          </a:xfrm>
          <a:prstGeom prst="rect">
            <a:avLst/>
          </a:prstGeom>
        </p:spPr>
      </p:pic>
      <p:pic>
        <p:nvPicPr>
          <p:cNvPr id="8" name="Graphic 7" descr="Layers Design with solid fill">
            <a:extLst>
              <a:ext uri="{FF2B5EF4-FFF2-40B4-BE49-F238E27FC236}">
                <a16:creationId xmlns:a16="http://schemas.microsoft.com/office/drawing/2014/main" id="{C95FC279-4146-9B45-ADF7-9E33C7DBCE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0392" y="3451350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1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AA6896-9A0B-486D-B111-98DD0E45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03770" y="192024"/>
            <a:ext cx="1440180" cy="480060"/>
          </a:xfrm>
          <a:prstGeom prst="rect">
            <a:avLst/>
          </a:prstGeom>
        </p:spPr>
      </p:pic>
      <p:sp>
        <p:nvSpPr>
          <p:cNvPr id="3" name="Google Shape;172;p33">
            <a:extLst>
              <a:ext uri="{FF2B5EF4-FFF2-40B4-BE49-F238E27FC236}">
                <a16:creationId xmlns:a16="http://schemas.microsoft.com/office/drawing/2014/main" id="{FBA8DF71-4D50-1D7B-6F0F-9F153E2A00E1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3DF4E0-4532-DB09-5773-57C5E0207AE8}"/>
              </a:ext>
            </a:extLst>
          </p:cNvPr>
          <p:cNvGrpSpPr/>
          <p:nvPr/>
        </p:nvGrpSpPr>
        <p:grpSpPr>
          <a:xfrm>
            <a:off x="908724" y="2378950"/>
            <a:ext cx="7652752" cy="1061829"/>
            <a:chOff x="752108" y="2378950"/>
            <a:chExt cx="7652752" cy="106182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A5C6D4-846E-483C-98ED-AAFD83483AA4}"/>
                </a:ext>
              </a:extLst>
            </p:cNvPr>
            <p:cNvSpPr txBox="1"/>
            <p:nvPr/>
          </p:nvSpPr>
          <p:spPr>
            <a:xfrm>
              <a:off x="6728999" y="2378950"/>
              <a:ext cx="167586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TierPoint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Verizon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Vonage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Zoom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09AA518-1DA5-4E32-931C-00995458BEF9}"/>
                </a:ext>
              </a:extLst>
            </p:cNvPr>
            <p:cNvSpPr txBox="1"/>
            <p:nvPr/>
          </p:nvSpPr>
          <p:spPr>
            <a:xfrm>
              <a:off x="4735100" y="2378950"/>
              <a:ext cx="167586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NHC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Ring Central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Spectrum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Thrive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5F55A93-412F-40F6-B592-651306FCAFA5}"/>
                </a:ext>
              </a:extLst>
            </p:cNvPr>
            <p:cNvSpPr txBox="1"/>
            <p:nvPr/>
          </p:nvSpPr>
          <p:spPr>
            <a:xfrm>
              <a:off x="2743604" y="2378950"/>
              <a:ext cx="167345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413272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Frontier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Lumen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Masergy</a:t>
              </a:r>
              <a:endPara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200" dirty="0" err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MetTel</a:t>
              </a:r>
              <a:endPara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E02355-89F3-423A-AF86-0016DA1E4A09}"/>
                </a:ext>
              </a:extLst>
            </p:cNvPr>
            <p:cNvSpPr txBox="1"/>
            <p:nvPr/>
          </p:nvSpPr>
          <p:spPr>
            <a:xfrm>
              <a:off x="752108" y="2378950"/>
              <a:ext cx="167345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AT&amp;T Business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Comcast Business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Cox</a:t>
              </a:r>
            </a:p>
            <a:p>
              <a:pPr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Crown Castle</a:t>
              </a:r>
            </a:p>
          </p:txBody>
        </p:sp>
      </p:grpSp>
      <p:sp>
        <p:nvSpPr>
          <p:cNvPr id="4" name="Text 8">
            <a:extLst>
              <a:ext uri="{FF2B5EF4-FFF2-40B4-BE49-F238E27FC236}">
                <a16:creationId xmlns:a16="http://schemas.microsoft.com/office/drawing/2014/main" id="{23E3D5AF-AE77-1C7A-FE44-281553168806}"/>
              </a:ext>
            </a:extLst>
          </p:cNvPr>
          <p:cNvSpPr/>
          <p:nvPr/>
        </p:nvSpPr>
        <p:spPr>
          <a:xfrm>
            <a:off x="850392" y="1280160"/>
            <a:ext cx="3432543" cy="51379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ct val="108000"/>
              </a:lnSpc>
            </a:pPr>
            <a:r>
              <a:rPr lang="en-US" sz="32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Partners</a:t>
            </a:r>
            <a:r>
              <a:rPr lang="en-US" sz="1200" kern="0" spc="-24" dirty="0"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 numerous challenges.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8BF53F-CDCB-4598-8CA0-32A91DBF5985}"/>
              </a:ext>
            </a:extLst>
          </p:cNvPr>
          <p:cNvSpPr txBox="1"/>
          <p:nvPr/>
        </p:nvSpPr>
        <p:spPr>
          <a:xfrm>
            <a:off x="5893212" y="4088371"/>
            <a:ext cx="1984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* Select sample of providers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B7B68-F383-CEEB-E550-5210F38F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83;p42">
            <a:extLst>
              <a:ext uri="{FF2B5EF4-FFF2-40B4-BE49-F238E27FC236}">
                <a16:creationId xmlns:a16="http://schemas.microsoft.com/office/drawing/2014/main" id="{4385F4CC-F595-0A21-7A00-DEB9EFA29DA0}"/>
              </a:ext>
            </a:extLst>
          </p:cNvPr>
          <p:cNvSpPr/>
          <p:nvPr/>
        </p:nvSpPr>
        <p:spPr>
          <a:xfrm>
            <a:off x="2692021" y="4418993"/>
            <a:ext cx="85500" cy="85500"/>
          </a:xfrm>
          <a:prstGeom prst="rect">
            <a:avLst/>
          </a:prstGeom>
          <a:solidFill>
            <a:srgbClr val="F7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EB8E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72;p33">
            <a:extLst>
              <a:ext uri="{FF2B5EF4-FFF2-40B4-BE49-F238E27FC236}">
                <a16:creationId xmlns:a16="http://schemas.microsoft.com/office/drawing/2014/main" id="{8E356702-79D4-CDAF-A999-3FDAEBA47303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solidFill>
            <a:srgbClr val="F7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9835E1E6-7145-0C7E-19F2-64F4EDDC756C}"/>
              </a:ext>
            </a:extLst>
          </p:cNvPr>
          <p:cNvSpPr/>
          <p:nvPr/>
        </p:nvSpPr>
        <p:spPr>
          <a:xfrm>
            <a:off x="846438" y="2172219"/>
            <a:ext cx="6633867" cy="135889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ct val="108000"/>
              </a:lnSpc>
            </a:pPr>
            <a:r>
              <a:rPr lang="en-US" sz="32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Now is the time to join </a:t>
            </a:r>
          </a:p>
          <a:p>
            <a:pPr algn="l">
              <a:lnSpc>
                <a:spcPct val="108000"/>
              </a:lnSpc>
              <a:spcAft>
                <a:spcPts val="800"/>
              </a:spcAft>
            </a:pPr>
            <a:r>
              <a:rPr lang="en-US" sz="32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Catalyst Group Partner Program</a:t>
            </a:r>
          </a:p>
          <a:p>
            <a:pPr algn="l">
              <a:lnSpc>
                <a:spcPct val="108000"/>
              </a:lnSpc>
            </a:pPr>
            <a:r>
              <a:rPr lang="en-US" sz="1200" kern="0" spc="-24" dirty="0">
                <a:solidFill>
                  <a:srgbClr val="3D3A47"/>
                </a:solidFill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Learn more at </a:t>
            </a:r>
            <a:r>
              <a:rPr lang="en-US" sz="1200" kern="0" spc="-24" dirty="0">
                <a:solidFill>
                  <a:srgbClr val="CA494A"/>
                </a:solidFill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thectg.net/partner</a:t>
            </a:r>
            <a:endParaRPr lang="en-US" sz="1200" dirty="0">
              <a:solidFill>
                <a:srgbClr val="CA49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1D30C28-B156-8F7C-293B-2BF8FD622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49" y="3968612"/>
            <a:ext cx="2483763" cy="8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2;p33">
            <a:extLst>
              <a:ext uri="{FF2B5EF4-FFF2-40B4-BE49-F238E27FC236}">
                <a16:creationId xmlns:a16="http://schemas.microsoft.com/office/drawing/2014/main" id="{477AC13A-C493-9F8D-6ACA-9B782D23C03E}"/>
              </a:ext>
            </a:extLst>
          </p:cNvPr>
          <p:cNvSpPr/>
          <p:nvPr/>
        </p:nvSpPr>
        <p:spPr>
          <a:xfrm>
            <a:off x="387624" y="1135542"/>
            <a:ext cx="8368752" cy="3327601"/>
          </a:xfrm>
          <a:prstGeom prst="rect">
            <a:avLst/>
          </a:prstGeom>
          <a:solidFill>
            <a:srgbClr val="F7F9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CB1D1F56-04D6-B298-0298-5F808383A819}"/>
              </a:ext>
            </a:extLst>
          </p:cNvPr>
          <p:cNvSpPr/>
          <p:nvPr/>
        </p:nvSpPr>
        <p:spPr>
          <a:xfrm>
            <a:off x="846438" y="1494042"/>
            <a:ext cx="5952848" cy="65806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ct val="108000"/>
              </a:lnSpc>
            </a:pPr>
            <a:r>
              <a:rPr lang="en-US" sz="28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Catalyst Group Partner Program</a:t>
            </a:r>
          </a:p>
          <a:p>
            <a:pPr algn="l">
              <a:lnSpc>
                <a:spcPct val="108000"/>
              </a:lnSpc>
            </a:pPr>
            <a:r>
              <a:rPr lang="en-US" sz="1200" kern="0" spc="-24" dirty="0">
                <a:solidFill>
                  <a:srgbClr val="3D3A47"/>
                </a:solidFill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Leverage our innovative technologies, unparalleled support, and expertise.</a:t>
            </a:r>
            <a:endParaRPr lang="en-US" sz="1200" dirty="0">
              <a:solidFill>
                <a:srgbClr val="3D3A4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AA41C-7ADF-C542-6563-903516353B3A}"/>
              </a:ext>
            </a:extLst>
          </p:cNvPr>
          <p:cNvSpPr txBox="1"/>
          <p:nvPr/>
        </p:nvSpPr>
        <p:spPr>
          <a:xfrm>
            <a:off x="846437" y="3555430"/>
            <a:ext cx="190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D3A4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Solve </a:t>
            </a:r>
          </a:p>
          <a:p>
            <a:pPr algn="ctr"/>
            <a:r>
              <a:rPr lang="en-US" sz="1200" b="1" dirty="0">
                <a:solidFill>
                  <a:srgbClr val="3D3A4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customer challenges</a:t>
            </a:r>
            <a:endParaRPr lang="en-BE" sz="1200" b="1" dirty="0">
              <a:solidFill>
                <a:srgbClr val="3D3A4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F13D9-E412-94C3-4E0C-993FDDECF866}"/>
              </a:ext>
            </a:extLst>
          </p:cNvPr>
          <p:cNvSpPr txBox="1"/>
          <p:nvPr/>
        </p:nvSpPr>
        <p:spPr>
          <a:xfrm>
            <a:off x="3484918" y="3561072"/>
            <a:ext cx="2163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D3A4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Strengthen</a:t>
            </a:r>
          </a:p>
          <a:p>
            <a:pPr algn="ctr"/>
            <a:r>
              <a:rPr lang="en-US" sz="1200" b="1" dirty="0">
                <a:solidFill>
                  <a:srgbClr val="3D3A4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customer relationships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213F1-4E2E-C159-3837-FAD514F945FB}"/>
              </a:ext>
            </a:extLst>
          </p:cNvPr>
          <p:cNvSpPr txBox="1"/>
          <p:nvPr/>
        </p:nvSpPr>
        <p:spPr>
          <a:xfrm>
            <a:off x="6489830" y="3555430"/>
            <a:ext cx="179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D3A4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Grow </a:t>
            </a:r>
          </a:p>
          <a:p>
            <a:pPr algn="ctr"/>
            <a:r>
              <a:rPr lang="en-US" sz="1200" b="1" dirty="0">
                <a:solidFill>
                  <a:srgbClr val="3D3A4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revenue</a:t>
            </a:r>
            <a:endParaRPr lang="en-BE" sz="1200" b="1" dirty="0">
              <a:solidFill>
                <a:srgbClr val="3D3A4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0" name="Graphic 19" descr="Signal with solid fill">
            <a:extLst>
              <a:ext uri="{FF2B5EF4-FFF2-40B4-BE49-F238E27FC236}">
                <a16:creationId xmlns:a16="http://schemas.microsoft.com/office/drawing/2014/main" id="{8AFAC694-4ED9-F279-1FCA-F49DBE4CBF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31267" y="2590737"/>
            <a:ext cx="914400" cy="914400"/>
          </a:xfrm>
          <a:prstGeom prst="rect">
            <a:avLst/>
          </a:prstGeom>
        </p:spPr>
      </p:pic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559B9EBE-D8DE-55BE-C690-F51A147671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2590737"/>
            <a:ext cx="914400" cy="914400"/>
          </a:xfrm>
          <a:prstGeom prst="rect">
            <a:avLst/>
          </a:prstGeom>
        </p:spPr>
      </p:pic>
      <p:pic>
        <p:nvPicPr>
          <p:cNvPr id="6" name="Graphic 5" descr="Playbook with solid fill">
            <a:extLst>
              <a:ext uri="{FF2B5EF4-FFF2-40B4-BE49-F238E27FC236}">
                <a16:creationId xmlns:a16="http://schemas.microsoft.com/office/drawing/2014/main" id="{77D7C56B-6F6B-5A5C-BDD5-95849FB6A8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1004" y="26466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1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A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C256EBEB-913B-BE68-B72B-5738D5FD4A0F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8">
            <a:extLst>
              <a:ext uri="{FF2B5EF4-FFF2-40B4-BE49-F238E27FC236}">
                <a16:creationId xmlns:a16="http://schemas.microsoft.com/office/drawing/2014/main" id="{C2FBC2F5-B811-5922-43FB-8CD798A4A029}"/>
              </a:ext>
            </a:extLst>
          </p:cNvPr>
          <p:cNvSpPr/>
          <p:nvPr/>
        </p:nvSpPr>
        <p:spPr>
          <a:xfrm>
            <a:off x="846438" y="1250199"/>
            <a:ext cx="2632067" cy="72449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24" normalizeH="0" baseline="0" noProof="0" dirty="0">
                <a:ln>
                  <a:noFill/>
                </a:ln>
                <a:solidFill>
                  <a:srgbClr val="CA494A"/>
                </a:solidFill>
                <a:effectLst/>
                <a:uLnTx/>
                <a:uFillTx/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How It Works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It’s that simple.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E456E-0B32-F5AF-1AAB-2895731D41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AB2AF-FF88-F262-0381-8D9EBB0E300C}"/>
              </a:ext>
            </a:extLst>
          </p:cNvPr>
          <p:cNvSpPr txBox="1"/>
          <p:nvPr/>
        </p:nvSpPr>
        <p:spPr>
          <a:xfrm>
            <a:off x="846438" y="3425482"/>
            <a:ext cx="221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Submit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Referral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80D6D8-E6B5-6C34-B799-A2EB9891D9F0}"/>
              </a:ext>
            </a:extLst>
          </p:cNvPr>
          <p:cNvSpPr txBox="1"/>
          <p:nvPr/>
        </p:nvSpPr>
        <p:spPr>
          <a:xfrm>
            <a:off x="792336" y="2362640"/>
            <a:ext cx="137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>
              <a:defRPr sz="1600" b="1">
                <a:solidFill>
                  <a:schemeClr val="accent1"/>
                </a:solidFill>
                <a:latin typeface="Avenir Next Demi Bold" panose="020B05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A494A">
                    <a:alpha val="6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</a:t>
            </a:r>
            <a:r>
              <a:rPr kumimoji="0" lang="en-BE" sz="7200" b="1" i="0" u="none" strike="noStrike" kern="1200" cap="none" spc="0" normalizeH="0" baseline="0" noProof="0" dirty="0">
                <a:ln>
                  <a:noFill/>
                </a:ln>
                <a:solidFill>
                  <a:srgbClr val="CA494A">
                    <a:alpha val="6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4938D-5558-97AF-DAD2-835997002F28}"/>
              </a:ext>
            </a:extLst>
          </p:cNvPr>
          <p:cNvSpPr txBox="1"/>
          <p:nvPr/>
        </p:nvSpPr>
        <p:spPr>
          <a:xfrm>
            <a:off x="3537422" y="2362639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>
              <a:defRPr sz="1600" b="1">
                <a:solidFill>
                  <a:schemeClr val="accent1"/>
                </a:solidFill>
                <a:latin typeface="Avenir Next Demi Bold" panose="020B05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7200" b="1" i="0" u="none" strike="noStrike" kern="1200" cap="none" spc="0" normalizeH="0" baseline="0" noProof="0" dirty="0">
                <a:ln>
                  <a:noFill/>
                </a:ln>
                <a:solidFill>
                  <a:srgbClr val="CA494A">
                    <a:alpha val="6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FBADB7-9CFD-5514-1B7F-CDD68C59F501}"/>
              </a:ext>
            </a:extLst>
          </p:cNvPr>
          <p:cNvSpPr txBox="1"/>
          <p:nvPr/>
        </p:nvSpPr>
        <p:spPr>
          <a:xfrm>
            <a:off x="6444368" y="2359152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>
              <a:defRPr sz="1600" b="1">
                <a:solidFill>
                  <a:schemeClr val="accent1"/>
                </a:solidFill>
                <a:latin typeface="Avenir Next Demi Bold" panose="020B05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7200" b="1" i="0" u="none" strike="noStrike" kern="1200" cap="none" spc="0" normalizeH="0" baseline="0" noProof="0" dirty="0">
                <a:ln>
                  <a:noFill/>
                </a:ln>
                <a:solidFill>
                  <a:srgbClr val="CA494A">
                    <a:alpha val="6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A494A">
                    <a:alpha val="6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3</a:t>
            </a:r>
            <a:endParaRPr kumimoji="0" lang="en-BE" sz="7200" b="1" i="0" u="none" strike="noStrike" kern="1200" cap="none" spc="0" normalizeH="0" baseline="0" noProof="0" dirty="0">
              <a:ln>
                <a:noFill/>
              </a:ln>
              <a:solidFill>
                <a:srgbClr val="CA494A">
                  <a:alpha val="65000"/>
                </a:srgb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CD721C-D936-305D-0C56-209794F4234F}"/>
              </a:ext>
            </a:extLst>
          </p:cNvPr>
          <p:cNvSpPr txBox="1"/>
          <p:nvPr/>
        </p:nvSpPr>
        <p:spPr>
          <a:xfrm>
            <a:off x="3602763" y="3429000"/>
            <a:ext cx="221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Collaborate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your way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0CBE6E-4B89-262A-2F11-8D3E3A01494E}"/>
              </a:ext>
            </a:extLst>
          </p:cNvPr>
          <p:cNvSpPr txBox="1"/>
          <p:nvPr/>
        </p:nvSpPr>
        <p:spPr>
          <a:xfrm>
            <a:off x="6509683" y="3425482"/>
            <a:ext cx="221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Earn monthly residuals and one-time commissions</a:t>
            </a:r>
          </a:p>
        </p:txBody>
      </p:sp>
    </p:spTree>
    <p:extLst>
      <p:ext uri="{BB962C8B-B14F-4D97-AF65-F5344CB8AC3E}">
        <p14:creationId xmlns:p14="http://schemas.microsoft.com/office/powerpoint/2010/main" val="175676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DCDA1A41-2D91-8ED7-0479-79E1A17103B3}"/>
              </a:ext>
            </a:extLst>
          </p:cNvPr>
          <p:cNvGrpSpPr/>
          <p:nvPr/>
        </p:nvGrpSpPr>
        <p:grpSpPr bwMode="gray">
          <a:xfrm>
            <a:off x="378880" y="3288205"/>
            <a:ext cx="8128427" cy="1247599"/>
            <a:chOff x="1371105" y="4007732"/>
            <a:chExt cx="7675148" cy="1797755"/>
          </a:xfrm>
        </p:grpSpPr>
        <p:sp>
          <p:nvSpPr>
            <p:cNvPr id="10" name="Rechteck 32">
              <a:extLst>
                <a:ext uri="{FF2B5EF4-FFF2-40B4-BE49-F238E27FC236}">
                  <a16:creationId xmlns:a16="http://schemas.microsoft.com/office/drawing/2014/main" id="{818DC76A-1030-4255-EAF7-FC7E502DB089}"/>
                </a:ext>
              </a:extLst>
            </p:cNvPr>
            <p:cNvSpPr/>
            <p:nvPr/>
          </p:nvSpPr>
          <p:spPr bwMode="gray">
            <a:xfrm>
              <a:off x="3974773" y="4007732"/>
              <a:ext cx="2467813" cy="1797755"/>
            </a:xfrm>
            <a:prstGeom prst="rect">
              <a:avLst/>
            </a:prstGeom>
            <a:solidFill>
              <a:srgbClr val="F7F9FA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252000" tIns="180000" rIns="252000" bIns="180000" anchor="ctr"/>
            <a:lstStyle/>
            <a:p>
              <a:pPr>
                <a:lnSpc>
                  <a:spcPts val="1575"/>
                </a:lnSpc>
                <a:buClr>
                  <a:srgbClr val="808080"/>
                </a:buClr>
                <a:defRPr/>
              </a:pPr>
              <a:r>
                <a:rPr lang="en-US" sz="1200" dirty="0">
                  <a:solidFill>
                    <a:srgbClr val="262A2D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Thoughtful advice and hassle-free support </a:t>
              </a:r>
            </a:p>
          </p:txBody>
        </p:sp>
        <p:sp>
          <p:nvSpPr>
            <p:cNvPr id="13" name="Rechteck 28">
              <a:extLst>
                <a:ext uri="{FF2B5EF4-FFF2-40B4-BE49-F238E27FC236}">
                  <a16:creationId xmlns:a16="http://schemas.microsoft.com/office/drawing/2014/main" id="{F9B66BEA-8BE2-6539-AB7A-5B7518428CFE}"/>
                </a:ext>
              </a:extLst>
            </p:cNvPr>
            <p:cNvSpPr/>
            <p:nvPr/>
          </p:nvSpPr>
          <p:spPr bwMode="gray">
            <a:xfrm>
              <a:off x="6578440" y="4007732"/>
              <a:ext cx="2467813" cy="1797755"/>
            </a:xfrm>
            <a:prstGeom prst="rect">
              <a:avLst/>
            </a:prstGeom>
            <a:solidFill>
              <a:srgbClr val="F7F9FA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252000" tIns="180000" rIns="252000" bIns="180000" anchor="ctr"/>
            <a:lstStyle/>
            <a:p>
              <a:pPr marL="190500" indent="-190500">
                <a:lnSpc>
                  <a:spcPts val="1575"/>
                </a:lnSpc>
                <a:buClr>
                  <a:srgbClr val="808080"/>
                </a:buClr>
                <a:defRPr/>
              </a:pPr>
              <a:r>
                <a:rPr lang="en-US" sz="1200" dirty="0">
                  <a:solidFill>
                    <a:srgbClr val="262A2D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97% Net promoter</a:t>
              </a:r>
            </a:p>
            <a:p>
              <a:pPr marL="190500" indent="-190500">
                <a:lnSpc>
                  <a:spcPts val="1575"/>
                </a:lnSpc>
                <a:buClr>
                  <a:srgbClr val="808080"/>
                </a:buClr>
                <a:defRPr/>
              </a:pPr>
              <a:r>
                <a:rPr lang="en-US" sz="1200" dirty="0">
                  <a:solidFill>
                    <a:srgbClr val="262A2D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customer satisfaction</a:t>
              </a:r>
            </a:p>
          </p:txBody>
        </p:sp>
        <p:sp>
          <p:nvSpPr>
            <p:cNvPr id="18" name="Rechteck 20">
              <a:extLst>
                <a:ext uri="{FF2B5EF4-FFF2-40B4-BE49-F238E27FC236}">
                  <a16:creationId xmlns:a16="http://schemas.microsoft.com/office/drawing/2014/main" id="{39D6ADB9-D7CB-8686-A483-03C57B38C071}"/>
                </a:ext>
              </a:extLst>
            </p:cNvPr>
            <p:cNvSpPr/>
            <p:nvPr/>
          </p:nvSpPr>
          <p:spPr bwMode="gray">
            <a:xfrm>
              <a:off x="1371105" y="4007732"/>
              <a:ext cx="2467813" cy="1797755"/>
            </a:xfrm>
            <a:prstGeom prst="rect">
              <a:avLst/>
            </a:prstGeom>
            <a:solidFill>
              <a:srgbClr val="F7F9FA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252000" tIns="180000" rIns="252000" bIns="180000" anchor="ctr"/>
            <a:lstStyle/>
            <a:p>
              <a:pPr>
                <a:lnSpc>
                  <a:spcPts val="1575"/>
                </a:lnSpc>
                <a:buClr>
                  <a:srgbClr val="808080"/>
                </a:buClr>
                <a:defRPr/>
              </a:pPr>
              <a:endParaRPr lang="en-US" sz="1200" b="1" dirty="0">
                <a:solidFill>
                  <a:srgbClr val="262A2D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>
                <a:lnSpc>
                  <a:spcPts val="1575"/>
                </a:lnSpc>
                <a:buClr>
                  <a:srgbClr val="808080"/>
                </a:buClr>
                <a:defRPr/>
              </a:pPr>
              <a:endParaRPr lang="en-US" sz="1200" b="1" dirty="0">
                <a:solidFill>
                  <a:srgbClr val="262A2D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>
                <a:lnSpc>
                  <a:spcPts val="1575"/>
                </a:lnSpc>
                <a:buClr>
                  <a:srgbClr val="808080"/>
                </a:buClr>
                <a:defRPr/>
              </a:pPr>
              <a:r>
                <a:rPr lang="en-US" sz="1200" b="1" dirty="0">
                  <a:solidFill>
                    <a:srgbClr val="262A2D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Customer advocate        and vendor agnostic</a:t>
              </a:r>
              <a:endParaRPr lang="en-US" sz="1100" b="1" dirty="0">
                <a:solidFill>
                  <a:srgbClr val="262A2D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lvl="0">
                <a:lnSpc>
                  <a:spcPct val="95000"/>
                </a:lnSpc>
                <a:spcAft>
                  <a:spcPts val="300"/>
                </a:spcAft>
                <a:buClr>
                  <a:srgbClr val="808080"/>
                </a:buClr>
                <a:defRPr/>
              </a:pPr>
              <a:endParaRPr lang="en-US" sz="1100" b="1" dirty="0">
                <a:solidFill>
                  <a:srgbClr val="262A2D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190500" indent="-190500">
                <a:lnSpc>
                  <a:spcPct val="95000"/>
                </a:lnSpc>
                <a:spcAft>
                  <a:spcPts val="300"/>
                </a:spcAft>
                <a:buClr>
                  <a:srgbClr val="808080"/>
                </a:buClr>
                <a:defRPr/>
              </a:pPr>
              <a:endParaRPr lang="en-US" sz="1100" b="1" dirty="0">
                <a:solidFill>
                  <a:srgbClr val="262A2D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" name="Text 8">
            <a:extLst>
              <a:ext uri="{FF2B5EF4-FFF2-40B4-BE49-F238E27FC236}">
                <a16:creationId xmlns:a16="http://schemas.microsoft.com/office/drawing/2014/main" id="{074E426E-9B7E-A3D3-999B-9222C9885DD9}"/>
              </a:ext>
            </a:extLst>
          </p:cNvPr>
          <p:cNvSpPr/>
          <p:nvPr/>
        </p:nvSpPr>
        <p:spPr>
          <a:xfrm>
            <a:off x="846438" y="1250199"/>
            <a:ext cx="7556428" cy="186320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ct val="108000"/>
              </a:lnSpc>
            </a:pPr>
            <a:r>
              <a:rPr lang="en-US" sz="28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Uncover More Opportunities</a:t>
            </a:r>
          </a:p>
          <a:p>
            <a:pPr algn="l">
              <a:lnSpc>
                <a:spcPct val="108000"/>
              </a:lnSpc>
            </a:pPr>
            <a:endParaRPr lang="en-US" sz="600" kern="0" spc="-24" dirty="0">
              <a:latin typeface="Poppins" panose="00000500000000000000" pitchFamily="2" charset="0"/>
              <a:ea typeface="Manrope" pitchFamily="34" charset="-122"/>
              <a:cs typeface="Poppins" panose="00000500000000000000" pitchFamily="2" charset="0"/>
            </a:endParaRPr>
          </a:p>
          <a:p>
            <a:pPr algn="l">
              <a:lnSpc>
                <a:spcPct val="108000"/>
              </a:lnSpc>
              <a:spcAft>
                <a:spcPts val="800"/>
              </a:spcAft>
            </a:pPr>
            <a:r>
              <a:rPr lang="en-US" sz="1200" kern="0" spc="-24" dirty="0"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Leverage the power of our industry leading partners’ brands to:</a:t>
            </a:r>
          </a:p>
          <a:p>
            <a:pPr marL="171450" indent="-171450" algn="l">
              <a:lnSpc>
                <a:spcPct val="108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0" spc="-24" dirty="0"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Free up budget dollars to create new working capital.</a:t>
            </a:r>
          </a:p>
          <a:p>
            <a:pPr marL="171450" indent="-171450" algn="l">
              <a:lnSpc>
                <a:spcPct val="108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0" spc="-24" dirty="0"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Team to deliver integrated solutions that satisfy customer demands creating barrier to competition.</a:t>
            </a:r>
          </a:p>
          <a:p>
            <a:pPr marL="171450" indent="-171450" algn="l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1200" kern="0" spc="-24" dirty="0"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Fill solution gaps and help deliver a superior customer experience.</a:t>
            </a:r>
          </a:p>
          <a:p>
            <a:pPr algn="l">
              <a:lnSpc>
                <a:spcPct val="108000"/>
              </a:lnSpc>
            </a:pPr>
            <a:endParaRPr lang="en-US" sz="1200" kern="0" spc="-24" dirty="0">
              <a:latin typeface="Poppins" panose="00000500000000000000" pitchFamily="2" charset="0"/>
              <a:ea typeface="Manrope" pitchFamily="34" charset="-122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2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8">
            <a:extLst>
              <a:ext uri="{FF2B5EF4-FFF2-40B4-BE49-F238E27FC236}">
                <a16:creationId xmlns:a16="http://schemas.microsoft.com/office/drawing/2014/main" id="{5F405D62-90E7-81EC-5EBC-A0B936CC0E83}"/>
              </a:ext>
            </a:extLst>
          </p:cNvPr>
          <p:cNvSpPr/>
          <p:nvPr/>
        </p:nvSpPr>
        <p:spPr>
          <a:xfrm>
            <a:off x="846438" y="1250199"/>
            <a:ext cx="5668218" cy="72449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ct val="108000"/>
              </a:lnSpc>
            </a:pPr>
            <a:r>
              <a:rPr lang="en-US" sz="3200" kern="0" spc="-24" dirty="0">
                <a:solidFill>
                  <a:srgbClr val="CA494A"/>
                </a:solidFill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Solve Customer Challenges</a:t>
            </a:r>
          </a:p>
          <a:p>
            <a:pPr algn="l">
              <a:lnSpc>
                <a:spcPct val="108000"/>
              </a:lnSpc>
            </a:pPr>
            <a:r>
              <a:rPr lang="en-US" sz="1200" kern="0" spc="-24" dirty="0"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Today’s IT leaders face numerous challenges.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36F6A-E272-5E71-6CEC-4CA1B016982D}"/>
              </a:ext>
            </a:extLst>
          </p:cNvPr>
          <p:cNvSpPr txBox="1"/>
          <p:nvPr/>
        </p:nvSpPr>
        <p:spPr>
          <a:xfrm>
            <a:off x="1248229" y="2281375"/>
            <a:ext cx="3156857" cy="245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Confusing bills</a:t>
            </a:r>
          </a:p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Security of data</a:t>
            </a:r>
          </a:p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Frequent account team changes</a:t>
            </a:r>
          </a:p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Moving to the cloud</a:t>
            </a:r>
          </a:p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Do more with less</a:t>
            </a:r>
          </a:p>
          <a:p>
            <a:pPr marL="688975" indent="-688975"/>
            <a:r>
              <a:rPr lang="en-US" sz="1600" dirty="0"/>
              <a:t>Level of support</a:t>
            </a:r>
          </a:p>
          <a:p>
            <a:endParaRPr lang="en-US" dirty="0"/>
          </a:p>
        </p:txBody>
      </p:sp>
      <p:pic>
        <p:nvPicPr>
          <p:cNvPr id="11" name="Graphic 10" descr="Document with solid fill">
            <a:extLst>
              <a:ext uri="{FF2B5EF4-FFF2-40B4-BE49-F238E27FC236}">
                <a16:creationId xmlns:a16="http://schemas.microsoft.com/office/drawing/2014/main" id="{5B61480F-A067-3CB1-98B9-A06FB84D2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46438" y="2284910"/>
            <a:ext cx="274320" cy="274320"/>
          </a:xfrm>
          <a:prstGeom prst="rect">
            <a:avLst/>
          </a:prstGeom>
        </p:spPr>
      </p:pic>
      <p:pic>
        <p:nvPicPr>
          <p:cNvPr id="16" name="Graphic 15" descr="Employee badge with solid fill">
            <a:extLst>
              <a:ext uri="{FF2B5EF4-FFF2-40B4-BE49-F238E27FC236}">
                <a16:creationId xmlns:a16="http://schemas.microsoft.com/office/drawing/2014/main" id="{3C1E3D22-F7E6-BECF-2D36-AC7DE89B94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46438" y="2683420"/>
            <a:ext cx="274320" cy="274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192DBC-8F7A-9450-BEB1-43BA4EC2FFE0}"/>
              </a:ext>
            </a:extLst>
          </p:cNvPr>
          <p:cNvSpPr txBox="1"/>
          <p:nvPr/>
        </p:nvSpPr>
        <p:spPr>
          <a:xfrm>
            <a:off x="5558971" y="2259604"/>
            <a:ext cx="3316514" cy="2427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Agility and innovation</a:t>
            </a:r>
          </a:p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Service delivery dates</a:t>
            </a:r>
          </a:p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Application performance</a:t>
            </a:r>
          </a:p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Resiliency and business continuity</a:t>
            </a:r>
          </a:p>
          <a:p>
            <a:pPr marL="688975" indent="-688975">
              <a:lnSpc>
                <a:spcPct val="108000"/>
              </a:lnSpc>
              <a:spcAft>
                <a:spcPts val="800"/>
              </a:spcAft>
            </a:pPr>
            <a:r>
              <a:rPr lang="en-US" sz="1600" dirty="0"/>
              <a:t>Remote workforce</a:t>
            </a:r>
          </a:p>
          <a:p>
            <a:pPr marL="688975" indent="-688975"/>
            <a:r>
              <a:rPr lang="en-US" sz="1600" dirty="0"/>
              <a:t>Mobile devices</a:t>
            </a:r>
          </a:p>
          <a:p>
            <a:endParaRPr lang="en-US" sz="1600" dirty="0"/>
          </a:p>
        </p:txBody>
      </p:sp>
      <p:pic>
        <p:nvPicPr>
          <p:cNvPr id="2" name="Graphic 1" descr="Group of men with solid fill">
            <a:extLst>
              <a:ext uri="{FF2B5EF4-FFF2-40B4-BE49-F238E27FC236}">
                <a16:creationId xmlns:a16="http://schemas.microsoft.com/office/drawing/2014/main" id="{A898BF44-2F0A-FFCE-1F75-794E82E1B1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1678" y="3060159"/>
            <a:ext cx="274320" cy="274320"/>
          </a:xfrm>
          <a:prstGeom prst="rect">
            <a:avLst/>
          </a:prstGeom>
        </p:spPr>
      </p:pic>
      <p:pic>
        <p:nvPicPr>
          <p:cNvPr id="3" name="Graphic 2" descr="Cloud with solid fill">
            <a:extLst>
              <a:ext uri="{FF2B5EF4-FFF2-40B4-BE49-F238E27FC236}">
                <a16:creationId xmlns:a16="http://schemas.microsoft.com/office/drawing/2014/main" id="{3A617A2D-F4CC-1FC2-2D6C-D07C81D8F0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6438" y="3412522"/>
            <a:ext cx="274320" cy="274320"/>
          </a:xfrm>
          <a:prstGeom prst="rect">
            <a:avLst/>
          </a:prstGeom>
        </p:spPr>
      </p:pic>
      <p:pic>
        <p:nvPicPr>
          <p:cNvPr id="4" name="Graphic 3" descr="Briefcase with solid fill">
            <a:extLst>
              <a:ext uri="{FF2B5EF4-FFF2-40B4-BE49-F238E27FC236}">
                <a16:creationId xmlns:a16="http://schemas.microsoft.com/office/drawing/2014/main" id="{C8317561-D6A0-6CBD-C511-08021D2D9E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61678" y="3776460"/>
            <a:ext cx="274320" cy="274320"/>
          </a:xfrm>
          <a:prstGeom prst="rect">
            <a:avLst/>
          </a:prstGeom>
        </p:spPr>
      </p:pic>
      <p:pic>
        <p:nvPicPr>
          <p:cNvPr id="5" name="Graphic 4" descr="Rating 1 Star with solid fill">
            <a:extLst>
              <a:ext uri="{FF2B5EF4-FFF2-40B4-BE49-F238E27FC236}">
                <a16:creationId xmlns:a16="http://schemas.microsoft.com/office/drawing/2014/main" id="{32128A31-B939-1D49-C6D6-EE26C24EE6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1678" y="4141260"/>
            <a:ext cx="274320" cy="274320"/>
          </a:xfrm>
          <a:prstGeom prst="rect">
            <a:avLst/>
          </a:prstGeom>
        </p:spPr>
      </p:pic>
      <p:pic>
        <p:nvPicPr>
          <p:cNvPr id="6" name="Graphic 5" descr="Lightbulb with solid fill">
            <a:extLst>
              <a:ext uri="{FF2B5EF4-FFF2-40B4-BE49-F238E27FC236}">
                <a16:creationId xmlns:a16="http://schemas.microsoft.com/office/drawing/2014/main" id="{154531CB-FCC2-8047-6BF1-07053645F9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165697" y="2284910"/>
            <a:ext cx="274320" cy="274320"/>
          </a:xfrm>
          <a:prstGeom prst="rect">
            <a:avLst/>
          </a:prstGeom>
        </p:spPr>
      </p:pic>
      <p:pic>
        <p:nvPicPr>
          <p:cNvPr id="7" name="Graphic 6" descr="Clock with solid fill">
            <a:extLst>
              <a:ext uri="{FF2B5EF4-FFF2-40B4-BE49-F238E27FC236}">
                <a16:creationId xmlns:a16="http://schemas.microsoft.com/office/drawing/2014/main" id="{0C53CCBB-D446-31A8-F7FC-6DE2A75C14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65697" y="2668906"/>
            <a:ext cx="274320" cy="274320"/>
          </a:xfrm>
          <a:prstGeom prst="rect">
            <a:avLst/>
          </a:prstGeom>
        </p:spPr>
      </p:pic>
      <p:pic>
        <p:nvPicPr>
          <p:cNvPr id="10" name="Graphic 9" descr="Group of men with solid fill">
            <a:extLst>
              <a:ext uri="{FF2B5EF4-FFF2-40B4-BE49-F238E27FC236}">
                <a16:creationId xmlns:a16="http://schemas.microsoft.com/office/drawing/2014/main" id="{9B291DF7-19E3-A224-E812-FD14A30ED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180937" y="3045645"/>
            <a:ext cx="274320" cy="274320"/>
          </a:xfrm>
          <a:prstGeom prst="rect">
            <a:avLst/>
          </a:prstGeom>
        </p:spPr>
      </p:pic>
      <p:pic>
        <p:nvPicPr>
          <p:cNvPr id="12" name="Graphic 11" descr="Syncing cloud with solid fill">
            <a:extLst>
              <a:ext uri="{FF2B5EF4-FFF2-40B4-BE49-F238E27FC236}">
                <a16:creationId xmlns:a16="http://schemas.microsoft.com/office/drawing/2014/main" id="{63CC2370-C781-2570-3285-F1CB01A553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165697" y="3412522"/>
            <a:ext cx="274320" cy="274320"/>
          </a:xfrm>
          <a:prstGeom prst="rect">
            <a:avLst/>
          </a:prstGeom>
        </p:spPr>
      </p:pic>
      <p:pic>
        <p:nvPicPr>
          <p:cNvPr id="13" name="Graphic 12" descr="Work from home house with solid fill">
            <a:extLst>
              <a:ext uri="{FF2B5EF4-FFF2-40B4-BE49-F238E27FC236}">
                <a16:creationId xmlns:a16="http://schemas.microsoft.com/office/drawing/2014/main" id="{1E5B268A-0B62-4EA9-D231-49C334E235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180937" y="3754689"/>
            <a:ext cx="274320" cy="274320"/>
          </a:xfrm>
          <a:prstGeom prst="rect">
            <a:avLst/>
          </a:prstGeom>
        </p:spPr>
      </p:pic>
      <p:pic>
        <p:nvPicPr>
          <p:cNvPr id="14" name="Graphic 13" descr="Smart Phone with solid fill">
            <a:extLst>
              <a:ext uri="{FF2B5EF4-FFF2-40B4-BE49-F238E27FC236}">
                <a16:creationId xmlns:a16="http://schemas.microsoft.com/office/drawing/2014/main" id="{614CC85E-B029-2BD8-1214-C1DB0BE806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180937" y="4112232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9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70CC44B1-B948-F956-92F8-3D7C377BA1EB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8">
            <a:extLst>
              <a:ext uri="{FF2B5EF4-FFF2-40B4-BE49-F238E27FC236}">
                <a16:creationId xmlns:a16="http://schemas.microsoft.com/office/drawing/2014/main" id="{C2FBC2F5-B811-5922-43FB-8CD798A4A029}"/>
              </a:ext>
            </a:extLst>
          </p:cNvPr>
          <p:cNvSpPr/>
          <p:nvPr/>
        </p:nvSpPr>
        <p:spPr>
          <a:xfrm>
            <a:off x="850392" y="1250199"/>
            <a:ext cx="3539752" cy="72449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24" normalizeH="0" baseline="0" noProof="0" dirty="0">
                <a:ln>
                  <a:noFill/>
                </a:ln>
                <a:solidFill>
                  <a:srgbClr val="CA494A"/>
                </a:solidFill>
                <a:effectLst/>
                <a:uLnTx/>
                <a:uFillTx/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Program Support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D6F39-278E-DD1E-5E91-BEACEEC04AAF}"/>
              </a:ext>
            </a:extLst>
          </p:cNvPr>
          <p:cNvSpPr txBox="1"/>
          <p:nvPr/>
        </p:nvSpPr>
        <p:spPr>
          <a:xfrm>
            <a:off x="1359693" y="2082800"/>
            <a:ext cx="637955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Personalized training tracks  </a:t>
            </a:r>
          </a:p>
          <a:p>
            <a:pPr marR="0" lvl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Monthly commission reports</a:t>
            </a:r>
          </a:p>
          <a:p>
            <a:pPr marR="0" lvl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Co-marketing and business planning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6B54-4696-05EB-4482-625804A2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  <p:pic>
        <p:nvPicPr>
          <p:cNvPr id="10" name="Graphic 9" descr="Marketing with solid fill">
            <a:extLst>
              <a:ext uri="{FF2B5EF4-FFF2-40B4-BE49-F238E27FC236}">
                <a16:creationId xmlns:a16="http://schemas.microsoft.com/office/drawing/2014/main" id="{8094BCD4-BF49-6233-9FEB-D09807A05B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392" y="2846626"/>
            <a:ext cx="365760" cy="365760"/>
          </a:xfrm>
          <a:prstGeom prst="rect">
            <a:avLst/>
          </a:prstGeom>
        </p:spPr>
      </p:pic>
      <p:pic>
        <p:nvPicPr>
          <p:cNvPr id="11" name="Graphic 10" descr="Teacher with solid fill">
            <a:extLst>
              <a:ext uri="{FF2B5EF4-FFF2-40B4-BE49-F238E27FC236}">
                <a16:creationId xmlns:a16="http://schemas.microsoft.com/office/drawing/2014/main" id="{7F06A878-9874-6ED1-CC3A-B4F6B3D7B9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0392" y="2094569"/>
            <a:ext cx="365760" cy="365760"/>
          </a:xfrm>
          <a:prstGeom prst="rect">
            <a:avLst/>
          </a:prstGeom>
        </p:spPr>
      </p:pic>
      <p:pic>
        <p:nvPicPr>
          <p:cNvPr id="12" name="Graphic 11" descr="Money with solid fill">
            <a:extLst>
              <a:ext uri="{FF2B5EF4-FFF2-40B4-BE49-F238E27FC236}">
                <a16:creationId xmlns:a16="http://schemas.microsoft.com/office/drawing/2014/main" id="{C99949CB-A0EC-708A-C464-36ED62D5BC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70108" y="2460329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2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A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C256EBEB-913B-BE68-B72B-5738D5FD4A0F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8">
            <a:extLst>
              <a:ext uri="{FF2B5EF4-FFF2-40B4-BE49-F238E27FC236}">
                <a16:creationId xmlns:a16="http://schemas.microsoft.com/office/drawing/2014/main" id="{C2FBC2F5-B811-5922-43FB-8CD798A4A029}"/>
              </a:ext>
            </a:extLst>
          </p:cNvPr>
          <p:cNvSpPr/>
          <p:nvPr/>
        </p:nvSpPr>
        <p:spPr>
          <a:xfrm>
            <a:off x="850392" y="1250199"/>
            <a:ext cx="2579424" cy="51379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24" normalizeH="0" baseline="0" noProof="0" dirty="0">
                <a:ln>
                  <a:noFill/>
                </a:ln>
                <a:solidFill>
                  <a:srgbClr val="CA494A"/>
                </a:solidFill>
                <a:effectLst/>
                <a:uLnTx/>
                <a:uFillTx/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Our Portfolio</a:t>
            </a: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D6F39-278E-DD1E-5E91-BEACEEC04AAF}"/>
              </a:ext>
            </a:extLst>
          </p:cNvPr>
          <p:cNvSpPr txBox="1"/>
          <p:nvPr/>
        </p:nvSpPr>
        <p:spPr>
          <a:xfrm>
            <a:off x="850392" y="2082800"/>
            <a:ext cx="759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  <a:lumOff val="2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Connectivity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  <a:lumOff val="2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Cloud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  <a:lumOff val="2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Cybersecurity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  <a:lumOff val="2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Unified Communications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  <a:lumOff val="2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Mobility Optimization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75000"/>
                    <a:lumOff val="25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Expense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CB4E8-ABEF-622A-3F08-437F46F3D8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48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70CC44B1-B948-F956-92F8-3D7C377BA1EB}"/>
              </a:ext>
            </a:extLst>
          </p:cNvPr>
          <p:cNvSpPr/>
          <p:nvPr/>
        </p:nvSpPr>
        <p:spPr>
          <a:xfrm>
            <a:off x="338116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8">
            <a:extLst>
              <a:ext uri="{FF2B5EF4-FFF2-40B4-BE49-F238E27FC236}">
                <a16:creationId xmlns:a16="http://schemas.microsoft.com/office/drawing/2014/main" id="{C2FBC2F5-B811-5922-43FB-8CD798A4A029}"/>
              </a:ext>
            </a:extLst>
          </p:cNvPr>
          <p:cNvSpPr/>
          <p:nvPr/>
        </p:nvSpPr>
        <p:spPr>
          <a:xfrm>
            <a:off x="850392" y="1275750"/>
            <a:ext cx="3157728" cy="16247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24" normalizeH="0" baseline="0" noProof="0" dirty="0">
                <a:ln>
                  <a:noFill/>
                </a:ln>
                <a:solidFill>
                  <a:srgbClr val="CA494A"/>
                </a:solidFill>
                <a:effectLst/>
                <a:uLnTx/>
                <a:uFillTx/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Connectivity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Wide area networks designed for a different era are not ready for the unprecedented explosion of WAN traffic that cloud adoption brings.  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D6F39-278E-DD1E-5E91-BEACEEC04AAF}"/>
              </a:ext>
            </a:extLst>
          </p:cNvPr>
          <p:cNvSpPr txBox="1"/>
          <p:nvPr/>
        </p:nvSpPr>
        <p:spPr>
          <a:xfrm>
            <a:off x="1152656" y="2833000"/>
            <a:ext cx="291864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Connect locations with robust, secure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and scalable bandwidth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Optimize application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Efficient and effective collaboration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6B54-4696-05EB-4482-625804A2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  <p:pic>
        <p:nvPicPr>
          <p:cNvPr id="6" name="Graphic 5" descr="Circular flowchart with solid fill">
            <a:extLst>
              <a:ext uri="{FF2B5EF4-FFF2-40B4-BE49-F238E27FC236}">
                <a16:creationId xmlns:a16="http://schemas.microsoft.com/office/drawing/2014/main" id="{B2C16DB7-F21A-8798-3B8A-FDB9CEC6D5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7213" y="2822538"/>
            <a:ext cx="365760" cy="36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7A34ECA-6527-C863-0DF0-3567699F152D}"/>
              </a:ext>
            </a:extLst>
          </p:cNvPr>
          <p:cNvGrpSpPr/>
          <p:nvPr/>
        </p:nvGrpSpPr>
        <p:grpSpPr>
          <a:xfrm>
            <a:off x="768163" y="3557989"/>
            <a:ext cx="365760" cy="365760"/>
            <a:chOff x="3371217" y="3314979"/>
            <a:chExt cx="490857" cy="39624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A8066738-ADAF-EB46-7F78-484B6923B8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71217" y="3345459"/>
              <a:ext cx="365760" cy="365760"/>
            </a:xfrm>
            <a:prstGeom prst="rect">
              <a:avLst/>
            </a:prstGeom>
          </p:spPr>
        </p:pic>
        <p:pic>
          <p:nvPicPr>
            <p:cNvPr id="10" name="Graphic 9" descr="User with solid fill">
              <a:extLst>
                <a:ext uri="{FF2B5EF4-FFF2-40B4-BE49-F238E27FC236}">
                  <a16:creationId xmlns:a16="http://schemas.microsoft.com/office/drawing/2014/main" id="{82A693DB-3917-D384-BDE1-8DC0327B07C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96314" y="3314979"/>
              <a:ext cx="365760" cy="365760"/>
            </a:xfrm>
            <a:prstGeom prst="rect">
              <a:avLst/>
            </a:prstGeom>
          </p:spPr>
        </p:pic>
      </p:grpSp>
      <p:pic>
        <p:nvPicPr>
          <p:cNvPr id="8" name="Graphic 7" descr="Fast Forward with solid fill">
            <a:extLst>
              <a:ext uri="{FF2B5EF4-FFF2-40B4-BE49-F238E27FC236}">
                <a16:creationId xmlns:a16="http://schemas.microsoft.com/office/drawing/2014/main" id="{B6E15830-90BD-D1E7-3CCA-036F751C49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68163" y="3245356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6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33">
            <a:extLst>
              <a:ext uri="{FF2B5EF4-FFF2-40B4-BE49-F238E27FC236}">
                <a16:creationId xmlns:a16="http://schemas.microsoft.com/office/drawing/2014/main" id="{70CC44B1-B948-F956-92F8-3D7C377BA1EB}"/>
              </a:ext>
            </a:extLst>
          </p:cNvPr>
          <p:cNvSpPr/>
          <p:nvPr/>
        </p:nvSpPr>
        <p:spPr>
          <a:xfrm>
            <a:off x="330972" y="327660"/>
            <a:ext cx="8482056" cy="44881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46B54-4696-05EB-4482-625804A2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0664" y="484632"/>
            <a:ext cx="1440180" cy="480060"/>
          </a:xfrm>
          <a:prstGeom prst="rect">
            <a:avLst/>
          </a:prstGeom>
        </p:spPr>
      </p:pic>
      <p:sp>
        <p:nvSpPr>
          <p:cNvPr id="5" name="Text 8">
            <a:extLst>
              <a:ext uri="{FF2B5EF4-FFF2-40B4-BE49-F238E27FC236}">
                <a16:creationId xmlns:a16="http://schemas.microsoft.com/office/drawing/2014/main" id="{41E10C3D-CAB0-AFA6-0EBB-16E377AB1D1A}"/>
              </a:ext>
            </a:extLst>
          </p:cNvPr>
          <p:cNvSpPr/>
          <p:nvPr/>
        </p:nvSpPr>
        <p:spPr>
          <a:xfrm>
            <a:off x="850391" y="1275750"/>
            <a:ext cx="4264533" cy="1225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-24" normalizeH="0" baseline="0" noProof="0" dirty="0">
                <a:ln>
                  <a:noFill/>
                </a:ln>
                <a:solidFill>
                  <a:srgbClr val="CA494A"/>
                </a:solidFill>
                <a:effectLst/>
                <a:uLnTx/>
                <a:uFillTx/>
                <a:latin typeface="Poppins SemiBold" panose="00000700000000000000" pitchFamily="2" charset="0"/>
                <a:ea typeface="Manrope" pitchFamily="34" charset="-122"/>
                <a:cs typeface="Poppins SemiBold" panose="00000700000000000000" pitchFamily="2" charset="0"/>
              </a:rPr>
              <a:t>Cloud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ea typeface="Manrope" pitchFamily="34" charset="-122"/>
                <a:cs typeface="Poppins" panose="00000500000000000000" pitchFamily="2" charset="0"/>
              </a:rPr>
              <a:t>Leverage the cloud to improve agility, innovation, and disaster recovery.  </a:t>
            </a:r>
          </a:p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28B1B-0850-AF0F-42D2-E5AB04F76E2E}"/>
              </a:ext>
            </a:extLst>
          </p:cNvPr>
          <p:cNvSpPr txBox="1"/>
          <p:nvPr/>
        </p:nvSpPr>
        <p:spPr>
          <a:xfrm>
            <a:off x="1245015" y="2640117"/>
            <a:ext cx="401278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Scalability and flexibility</a:t>
            </a:r>
            <a:endParaRPr kumimoji="0" lang="en-US" sz="105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On demand availability</a:t>
            </a:r>
            <a:endParaRPr kumimoji="0" lang="en-US" sz="105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00" dirty="0">
                <a:solidFill>
                  <a:srgbClr val="FFFFFF"/>
                </a:solidFill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Enhanced security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Upward trend with solid fill">
            <a:extLst>
              <a:ext uri="{FF2B5EF4-FFF2-40B4-BE49-F238E27FC236}">
                <a16:creationId xmlns:a16="http://schemas.microsoft.com/office/drawing/2014/main" id="{D3B2D244-7D91-F54E-E1C1-D8252A8A00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392" y="2887320"/>
            <a:ext cx="365760" cy="365760"/>
          </a:xfrm>
          <a:prstGeom prst="rect">
            <a:avLst/>
          </a:prstGeom>
        </p:spPr>
      </p:pic>
      <p:pic>
        <p:nvPicPr>
          <p:cNvPr id="10" name="Graphic 9" descr="Yoga with solid fill">
            <a:extLst>
              <a:ext uri="{FF2B5EF4-FFF2-40B4-BE49-F238E27FC236}">
                <a16:creationId xmlns:a16="http://schemas.microsoft.com/office/drawing/2014/main" id="{69432186-AB3E-CC1B-AE6B-4899EE9047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392" y="2521560"/>
            <a:ext cx="365760" cy="365760"/>
          </a:xfrm>
          <a:prstGeom prst="rect">
            <a:avLst/>
          </a:prstGeom>
        </p:spPr>
      </p:pic>
      <p:pic>
        <p:nvPicPr>
          <p:cNvPr id="14" name="Graphic 13" descr="Employee badge with solid fill">
            <a:extLst>
              <a:ext uri="{FF2B5EF4-FFF2-40B4-BE49-F238E27FC236}">
                <a16:creationId xmlns:a16="http://schemas.microsoft.com/office/drawing/2014/main" id="{5D11BDF3-CAA3-CFDC-7CF7-9D07122FF9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0392" y="3190319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4793</TotalTime>
  <Words>451</Words>
  <Application>Microsoft Office PowerPoint</Application>
  <PresentationFormat>On-screen Show (16:9)</PresentationFormat>
  <Paragraphs>132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Montserrat Medium</vt:lpstr>
      <vt:lpstr>Open Sans</vt:lpstr>
      <vt:lpstr>Poppins</vt:lpstr>
      <vt:lpstr>Poppins ExtraLight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>PptxGenJS Presentation</dc:subject>
  <dc:creator>Pitch Software GmbH</dc:creator>
  <cp:lastModifiedBy>Tim Kennedy</cp:lastModifiedBy>
  <cp:revision>5</cp:revision>
  <cp:lastPrinted>2024-05-30T20:41:23Z</cp:lastPrinted>
  <dcterms:created xsi:type="dcterms:W3CDTF">2023-12-26T23:11:18Z</dcterms:created>
  <dcterms:modified xsi:type="dcterms:W3CDTF">2026-04-20T18:18:00Z</dcterms:modified>
</cp:coreProperties>
</file>